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7" r:id="rId3"/>
    <p:sldId id="269" r:id="rId4"/>
    <p:sldId id="268" r:id="rId5"/>
    <p:sldId id="256" r:id="rId6"/>
    <p:sldId id="257" r:id="rId7"/>
    <p:sldId id="258" r:id="rId8"/>
    <p:sldId id="263" r:id="rId9"/>
    <p:sldId id="260" r:id="rId10"/>
    <p:sldId id="261" r:id="rId11"/>
    <p:sldId id="264" r:id="rId12"/>
    <p:sldId id="265" r:id="rId13"/>
    <p:sldId id="270"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80A1D26-4FDD-4ECD-B1B4-8F249A3AC077}">
          <p14:sldIdLst>
            <p14:sldId id="259"/>
            <p14:sldId id="267"/>
            <p14:sldId id="269"/>
            <p14:sldId id="268"/>
            <p14:sldId id="256"/>
            <p14:sldId id="257"/>
            <p14:sldId id="258"/>
            <p14:sldId id="263"/>
            <p14:sldId id="260"/>
            <p14:sldId id="261"/>
            <p14:sldId id="264"/>
            <p14:sldId id="265"/>
            <p14:sldId id="270"/>
            <p14:sldId id="26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40" autoAdjust="0"/>
  </p:normalViewPr>
  <p:slideViewPr>
    <p:cSldViewPr>
      <p:cViewPr>
        <p:scale>
          <a:sx n="60" d="100"/>
          <a:sy n="60" d="100"/>
        </p:scale>
        <p:origin x="-900"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Bus.%20Comm.%202200\MRTAC%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6550743657043"/>
          <c:y val="6.0659813356663754E-2"/>
          <c:w val="0.56354068241469946"/>
          <c:h val="0.8326195683872849"/>
        </c:manualLayout>
      </c:layout>
      <c:barChart>
        <c:barDir val="col"/>
        <c:grouping val="clustered"/>
        <c:varyColors val="0"/>
        <c:ser>
          <c:idx val="0"/>
          <c:order val="0"/>
          <c:tx>
            <c:strRef>
              <c:f>Sheet2!$A$2:$B$2</c:f>
              <c:strCache>
                <c:ptCount val="1"/>
                <c:pt idx="0">
                  <c:v>Do you feel there needs to be more books available to children?</c:v>
                </c:pt>
              </c:strCache>
            </c:strRef>
          </c:tx>
          <c:invertIfNegative val="0"/>
          <c:cat>
            <c:strRef>
              <c:f>Sheet2!$C$1:$D$1</c:f>
              <c:strCache>
                <c:ptCount val="2"/>
                <c:pt idx="0">
                  <c:v>Yes </c:v>
                </c:pt>
                <c:pt idx="1">
                  <c:v>No</c:v>
                </c:pt>
              </c:strCache>
            </c:strRef>
          </c:cat>
          <c:val>
            <c:numRef>
              <c:f>Sheet2!$C$2:$D$2</c:f>
              <c:numCache>
                <c:formatCode>General</c:formatCode>
                <c:ptCount val="2"/>
                <c:pt idx="0">
                  <c:v>85</c:v>
                </c:pt>
                <c:pt idx="1">
                  <c:v>17</c:v>
                </c:pt>
              </c:numCache>
            </c:numRef>
          </c:val>
        </c:ser>
        <c:ser>
          <c:idx val="1"/>
          <c:order val="1"/>
          <c:tx>
            <c:strRef>
              <c:f>Sheet2!$A$4:$B$4</c:f>
              <c:strCache>
                <c:ptCount val="1"/>
                <c:pt idx="0">
                  <c:v>If more books were available to you, would you read more often to your child?</c:v>
                </c:pt>
              </c:strCache>
            </c:strRef>
          </c:tx>
          <c:invertIfNegative val="0"/>
          <c:cat>
            <c:strRef>
              <c:f>Sheet2!$C$1:$D$1</c:f>
              <c:strCache>
                <c:ptCount val="2"/>
                <c:pt idx="0">
                  <c:v>Yes </c:v>
                </c:pt>
                <c:pt idx="1">
                  <c:v>No</c:v>
                </c:pt>
              </c:strCache>
            </c:strRef>
          </c:cat>
          <c:val>
            <c:numRef>
              <c:f>Sheet2!$C$4:$D$4</c:f>
              <c:numCache>
                <c:formatCode>General</c:formatCode>
                <c:ptCount val="2"/>
                <c:pt idx="0">
                  <c:v>81</c:v>
                </c:pt>
                <c:pt idx="1">
                  <c:v>21</c:v>
                </c:pt>
              </c:numCache>
            </c:numRef>
          </c:val>
        </c:ser>
        <c:dLbls>
          <c:showLegendKey val="0"/>
          <c:showVal val="0"/>
          <c:showCatName val="0"/>
          <c:showSerName val="0"/>
          <c:showPercent val="0"/>
          <c:showBubbleSize val="0"/>
        </c:dLbls>
        <c:gapWidth val="150"/>
        <c:axId val="73582464"/>
        <c:axId val="73584000"/>
      </c:barChart>
      <c:catAx>
        <c:axId val="73582464"/>
        <c:scaling>
          <c:orientation val="minMax"/>
        </c:scaling>
        <c:delete val="0"/>
        <c:axPos val="b"/>
        <c:numFmt formatCode="General" sourceLinked="1"/>
        <c:majorTickMark val="out"/>
        <c:minorTickMark val="none"/>
        <c:tickLblPos val="nextTo"/>
        <c:crossAx val="73584000"/>
        <c:crosses val="autoZero"/>
        <c:auto val="1"/>
        <c:lblAlgn val="ctr"/>
        <c:lblOffset val="100"/>
        <c:noMultiLvlLbl val="0"/>
      </c:catAx>
      <c:valAx>
        <c:axId val="73584000"/>
        <c:scaling>
          <c:orientation val="minMax"/>
        </c:scaling>
        <c:delete val="0"/>
        <c:axPos val="l"/>
        <c:majorGridlines/>
        <c:numFmt formatCode="General" sourceLinked="1"/>
        <c:majorTickMark val="out"/>
        <c:minorTickMark val="none"/>
        <c:tickLblPos val="nextTo"/>
        <c:crossAx val="73582464"/>
        <c:crosses val="autoZero"/>
        <c:crossBetween val="between"/>
      </c:valAx>
    </c:plotArea>
    <c:legend>
      <c:legendPos val="r"/>
      <c:legendEntry>
        <c:idx val="0"/>
        <c:txPr>
          <a:bodyPr/>
          <a:lstStyle/>
          <a:p>
            <a:pPr>
              <a:defRPr>
                <a:latin typeface="Times New Roman" pitchFamily="18" charset="0"/>
                <a:cs typeface="Times New Roman" pitchFamily="18" charset="0"/>
              </a:defRPr>
            </a:pPr>
            <a:endParaRPr lang="en-US"/>
          </a:p>
        </c:txPr>
      </c:legendEntry>
      <c:legendEntry>
        <c:idx val="1"/>
        <c:txPr>
          <a:bodyPr/>
          <a:lstStyle/>
          <a:p>
            <a:pPr>
              <a:defRPr>
                <a:latin typeface="Times New Roman" pitchFamily="18" charset="0"/>
                <a:cs typeface="Times New Roman" pitchFamily="18" charset="0"/>
              </a:defRPr>
            </a:pPr>
            <a:endParaRPr lang="en-US"/>
          </a:p>
        </c:txPr>
      </c:legendEntry>
      <c:layout>
        <c:manualLayout>
          <c:xMode val="edge"/>
          <c:yMode val="edge"/>
          <c:x val="0.65424430641822084"/>
          <c:y val="0.15408744638627536"/>
          <c:w val="0.3457556935817806"/>
          <c:h val="0.65930478202419951"/>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38AFC-0FBD-424E-A7CA-981EA09F72E0}" type="datetimeFigureOut">
              <a:rPr lang="en-US" smtClean="0"/>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65BAA-986D-4215-8049-8D6EF3D321AD}" type="slidenum">
              <a:rPr lang="en-US" smtClean="0"/>
              <a:t>‹#›</a:t>
            </a:fld>
            <a:endParaRPr lang="en-US"/>
          </a:p>
        </p:txBody>
      </p:sp>
    </p:spTree>
    <p:extLst>
      <p:ext uri="{BB962C8B-B14F-4D97-AF65-F5344CB8AC3E}">
        <p14:creationId xmlns:p14="http://schemas.microsoft.com/office/powerpoint/2010/main" val="262671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5BAA-986D-4215-8049-8D6EF3D321AD}" type="slidenum">
              <a:rPr lang="en-US" smtClean="0"/>
              <a:t>7</a:t>
            </a:fld>
            <a:endParaRPr lang="en-US"/>
          </a:p>
        </p:txBody>
      </p:sp>
    </p:spTree>
    <p:extLst>
      <p:ext uri="{BB962C8B-B14F-4D97-AF65-F5344CB8AC3E}">
        <p14:creationId xmlns:p14="http://schemas.microsoft.com/office/powerpoint/2010/main" val="11923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6BB40-58B0-4425-8A8A-C7FCF8786674}" type="datetimeFigureOut">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C9CFF-6680-462F-9BC6-209A49D680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6BB40-58B0-4425-8A8A-C7FCF8786674}" type="datetimeFigureOut">
              <a:rPr lang="en-US" smtClean="0"/>
              <a:t>4/29/2013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C9CFF-6680-462F-9BC6-209A49D6800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371600" y="1249680"/>
            <a:ext cx="6477000" cy="1754326"/>
          </a:xfrm>
          <a:prstGeom prst="rect">
            <a:avLst/>
          </a:prstGeom>
          <a:solidFill>
            <a:srgbClr val="FFFF00"/>
          </a:solidFill>
        </p:spPr>
        <p:txBody>
          <a:bodyPr wrap="square" rtlCol="0">
            <a:spAutoFit/>
          </a:bodyPr>
          <a:lstStyle/>
          <a:p>
            <a:pPr algn="ctr"/>
            <a:r>
              <a:rPr lang="en-US" sz="5400" dirty="0" smtClean="0">
                <a:solidFill>
                  <a:srgbClr val="FF0000"/>
                </a:solidFill>
                <a:latin typeface="Times New Roman" panose="02020603050405020304" pitchFamily="18" charset="0"/>
                <a:cs typeface="Times New Roman" panose="02020603050405020304" pitchFamily="18" charset="0"/>
              </a:rPr>
              <a:t>Mission Read to a Child</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98683" y="3124200"/>
            <a:ext cx="4114800" cy="2934807"/>
          </a:xfrm>
          <a:prstGeom prst="ellipse">
            <a:avLst/>
          </a:prstGeom>
          <a:ln>
            <a:noFill/>
          </a:ln>
          <a:effectLst>
            <a:softEdge rad="112500"/>
          </a:effectLst>
        </p:spPr>
      </p:pic>
    </p:spTree>
    <p:extLst>
      <p:ext uri="{BB962C8B-B14F-4D97-AF65-F5344CB8AC3E}">
        <p14:creationId xmlns:p14="http://schemas.microsoft.com/office/powerpoint/2010/main" val="882352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 y="46148"/>
            <a:ext cx="8686800" cy="6735651"/>
          </a:xfrm>
          <a:prstGeom prst="rect">
            <a:avLst/>
          </a:prstGeom>
        </p:spPr>
      </p:pic>
      <p:sp>
        <p:nvSpPr>
          <p:cNvPr id="5" name="Content Placeholder 4"/>
          <p:cNvSpPr>
            <a:spLocks noGrp="1"/>
          </p:cNvSpPr>
          <p:nvPr>
            <p:ph idx="1"/>
          </p:nvPr>
        </p:nvSpPr>
        <p:spPr>
          <a:xfrm>
            <a:off x="457200" y="838200"/>
            <a:ext cx="8229600" cy="5287963"/>
          </a:xfrm>
        </p:spPr>
        <p:txBody>
          <a:bodyPr>
            <a:normAutofit/>
          </a:bodyPr>
          <a:lstStyle/>
          <a:p>
            <a:pPr lvl="0"/>
            <a:r>
              <a:rPr lang="en-US" sz="2400" dirty="0">
                <a:latin typeface="Times New Roman" panose="02020603050405020304" pitchFamily="18" charset="0"/>
                <a:cs typeface="Times New Roman" panose="02020603050405020304" pitchFamily="18" charset="0"/>
              </a:rPr>
              <a:t>The Early Childhood Longitudinal Study found that in the spring of 2000, the children who were read to at least three times a week by a family member were almost twice as likely to score in the top 25% in the reading compared to children who were read to less than 3 times a week</a:t>
            </a:r>
            <a:r>
              <a:rPr lang="en-US" sz="2400" dirty="0" smtClean="0">
                <a:latin typeface="Times New Roman" panose="02020603050405020304" pitchFamily="18" charset="0"/>
                <a:cs typeface="Times New Roman" panose="02020603050405020304" pitchFamily="18" charset="0"/>
              </a:rPr>
              <a:t>.</a:t>
            </a:r>
          </a:p>
          <a:p>
            <a:r>
              <a:rPr lang="en-US" sz="2400" dirty="0"/>
              <a:t>These early positive experiences with reading serve as a stepping stone for further literacy development. Children will see reading as an enjoyable process and become familiar with the skills that make them ‘‘preschool ready’’. Having books and resources readily available will allow them easy opportunities to read and practice their skills at home.</a:t>
            </a:r>
          </a:p>
          <a:p>
            <a:pPr marL="0" lv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154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Questionnaire</a:t>
            </a:r>
            <a:r>
              <a:rPr lang="en-US" b="1" dirty="0" smtClean="0"/>
              <a:t> Results</a:t>
            </a:r>
            <a:endParaRPr lang="en-US" b="1" dirty="0"/>
          </a:p>
        </p:txBody>
      </p:sp>
      <p:sp>
        <p:nvSpPr>
          <p:cNvPr id="3" name="Content Placeholder 2"/>
          <p:cNvSpPr>
            <a:spLocks noGrp="1"/>
          </p:cNvSpPr>
          <p:nvPr>
            <p:ph idx="1"/>
          </p:nvPr>
        </p:nvSpPr>
        <p:spPr/>
        <p:txBody>
          <a:bodyPr>
            <a:normAutofit/>
          </a:bodyPr>
          <a:lstStyle/>
          <a:p>
            <a:pPr marL="0" indent="0">
              <a:buNone/>
            </a:pPr>
            <a:r>
              <a:rPr lang="en-US" dirty="0"/>
              <a:t/>
            </a:r>
            <a:br>
              <a:rPr lang="en-US" dirty="0"/>
            </a:br>
            <a:endParaRPr lang="en-US" dirty="0"/>
          </a:p>
        </p:txBody>
      </p:sp>
    </p:spTree>
    <p:extLst>
      <p:ext uri="{BB962C8B-B14F-4D97-AF65-F5344CB8AC3E}">
        <p14:creationId xmlns:p14="http://schemas.microsoft.com/office/powerpoint/2010/main" val="187353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Conclusion &amp; Recommend </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sz="3200" dirty="0" smtClean="0"/>
              <a:t> </a:t>
            </a:r>
            <a:r>
              <a:rPr lang="en-US" sz="3200" dirty="0"/>
              <a:t>Early exposure to reading provides children with knowledge and literacy skills which are critical for the development of a strong academic and social foundation.</a:t>
            </a:r>
          </a:p>
          <a:p>
            <a:pPr marL="0" indent="0">
              <a:buNone/>
            </a:pPr>
            <a:r>
              <a:rPr lang="en-US" dirty="0"/>
              <a:t/>
            </a:r>
            <a:br>
              <a:rPr lang="en-US" dirty="0"/>
            </a:br>
            <a:r>
              <a:rPr lang="en-US" dirty="0"/>
              <a:t/>
            </a:r>
            <a:br>
              <a:rPr lang="en-US" dirty="0"/>
            </a:b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sz="3500" dirty="0" smtClean="0"/>
              <a:t>80</a:t>
            </a:r>
            <a:r>
              <a:rPr lang="en-US" sz="3500" dirty="0"/>
              <a:t>% of preschool and after-school programs serving low-income populations have no age-appropriate books for their children.</a:t>
            </a:r>
          </a:p>
          <a:p>
            <a:pPr marL="0" indent="0">
              <a:buNone/>
            </a:pPr>
            <a:r>
              <a:rPr lang="en-US" dirty="0"/>
              <a:t/>
            </a:r>
            <a:br>
              <a:rPr lang="en-US" dirty="0"/>
            </a:br>
            <a:endParaRPr lang="en-US" dirty="0"/>
          </a:p>
        </p:txBody>
      </p:sp>
    </p:spTree>
    <p:extLst>
      <p:ext uri="{BB962C8B-B14F-4D97-AF65-F5344CB8AC3E}">
        <p14:creationId xmlns:p14="http://schemas.microsoft.com/office/powerpoint/2010/main" val="339309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Conclusion &amp; Recommend </a:t>
            </a:r>
            <a:endParaRPr lang="en-US" b="1" dirty="0">
              <a:latin typeface="Times New Roman" pitchFamily="18" charset="0"/>
              <a:cs typeface="Times New Roman" pitchFamily="18" charset="0"/>
            </a:endParaRPr>
          </a:p>
        </p:txBody>
      </p:sp>
      <p:sp>
        <p:nvSpPr>
          <p:cNvPr id="7" name="Rectangle 6"/>
          <p:cNvSpPr/>
          <p:nvPr/>
        </p:nvSpPr>
        <p:spPr>
          <a:xfrm>
            <a:off x="2286000" y="1720840"/>
            <a:ext cx="4572000" cy="3785652"/>
          </a:xfrm>
          <a:prstGeom prst="rect">
            <a:avLst/>
          </a:prstGeom>
        </p:spPr>
        <p:txBody>
          <a:bodyPr>
            <a:spAutoFit/>
          </a:bodyPr>
          <a:lstStyle/>
          <a:p>
            <a:r>
              <a:rPr lang="en-US" sz="2000" b="1" dirty="0"/>
              <a:t>Ten good reasons to read to your child: </a:t>
            </a:r>
            <a:br>
              <a:rPr lang="en-US" sz="2000" b="1" dirty="0"/>
            </a:br>
            <a:r>
              <a:rPr lang="en-US" sz="2000" b="1" dirty="0"/>
              <a:t/>
            </a:r>
            <a:br>
              <a:rPr lang="en-US" sz="2000" b="1" dirty="0"/>
            </a:br>
            <a:r>
              <a:rPr lang="en-US" sz="2000" b="1" dirty="0"/>
              <a:t>* A stronger relationship with you. </a:t>
            </a:r>
            <a:br>
              <a:rPr lang="en-US" sz="2000" b="1" dirty="0"/>
            </a:br>
            <a:r>
              <a:rPr lang="en-US" sz="2000" b="1" dirty="0"/>
              <a:t>* Academic excellence. </a:t>
            </a:r>
            <a:br>
              <a:rPr lang="en-US" sz="2000" b="1" dirty="0"/>
            </a:br>
            <a:r>
              <a:rPr lang="en-US" sz="2000" b="1" dirty="0"/>
              <a:t>* Basic speech skills. </a:t>
            </a:r>
            <a:br>
              <a:rPr lang="en-US" sz="2000" b="1" dirty="0"/>
            </a:br>
            <a:r>
              <a:rPr lang="en-US" sz="2000" b="1" dirty="0"/>
              <a:t>* The basics of how to read a book. </a:t>
            </a:r>
            <a:br>
              <a:rPr lang="en-US" sz="2000" b="1" dirty="0"/>
            </a:br>
            <a:r>
              <a:rPr lang="en-US" sz="2000" b="1" dirty="0"/>
              <a:t>* Better communications skills. </a:t>
            </a:r>
            <a:br>
              <a:rPr lang="en-US" sz="2000" b="1" dirty="0"/>
            </a:br>
            <a:r>
              <a:rPr lang="en-US" sz="2000" b="1" dirty="0"/>
              <a:t>* Mastery of language. </a:t>
            </a:r>
            <a:br>
              <a:rPr lang="en-US" sz="2000" b="1" dirty="0"/>
            </a:br>
            <a:r>
              <a:rPr lang="en-US" sz="2000" b="1" dirty="0"/>
              <a:t>* More logical thinking skills </a:t>
            </a:r>
            <a:br>
              <a:rPr lang="en-US" sz="2000" b="1" dirty="0"/>
            </a:br>
            <a:r>
              <a:rPr lang="en-US" sz="2000" b="1" dirty="0"/>
              <a:t>* Acclamation to new experiences. </a:t>
            </a:r>
            <a:br>
              <a:rPr lang="en-US" sz="2000" b="1" dirty="0"/>
            </a:br>
            <a:r>
              <a:rPr lang="en-US" sz="2000" b="1" dirty="0"/>
              <a:t>* Enhanced concentration and discipline. </a:t>
            </a:r>
            <a:br>
              <a:rPr lang="en-US" sz="2000" b="1" dirty="0"/>
            </a:br>
            <a:r>
              <a:rPr lang="en-US" sz="2000" b="1" dirty="0"/>
              <a:t>* The knowledge that reading is fun! </a:t>
            </a:r>
          </a:p>
        </p:txBody>
      </p:sp>
    </p:spTree>
    <p:extLst>
      <p:ext uri="{BB962C8B-B14F-4D97-AF65-F5344CB8AC3E}">
        <p14:creationId xmlns:p14="http://schemas.microsoft.com/office/powerpoint/2010/main" val="306466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Thank you for your time…….</a:t>
            </a:r>
            <a:endParaRPr lang="en-US" b="1" dirty="0">
              <a:latin typeface="Times New Roman" pitchFamily="18" charset="0"/>
              <a:cs typeface="Times New Roman" pitchFamily="18"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2362200"/>
            <a:ext cx="36576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1376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6100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Head Start</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47193"/>
            <a:ext cx="3048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28800"/>
            <a:ext cx="3048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343400"/>
            <a:ext cx="3048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630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Collected 200 Book!</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998" y="1600200"/>
            <a:ext cx="8052003" cy="4525963"/>
          </a:xfrm>
        </p:spPr>
      </p:pic>
    </p:spTree>
    <p:extLst>
      <p:ext uri="{BB962C8B-B14F-4D97-AF65-F5344CB8AC3E}">
        <p14:creationId xmlns:p14="http://schemas.microsoft.com/office/powerpoint/2010/main" val="597194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Trip to Head Start</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3394472"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90800"/>
            <a:ext cx="3048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1547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Executive Summary</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382000" cy="4525963"/>
          </a:xfrm>
        </p:spPr>
        <p:txBody>
          <a:bodyPr>
            <a:normAutofit/>
          </a:bodyPr>
          <a:lstStyle/>
          <a:p>
            <a:r>
              <a:rPr lang="en-US" sz="2000" dirty="0" smtClean="0">
                <a:latin typeface="Times New Roman" pitchFamily="18" charset="0"/>
                <a:cs typeface="Times New Roman" pitchFamily="18" charset="0"/>
              </a:rPr>
              <a:t>Reading and writing begin in the home before children ever start to attend school</a:t>
            </a:r>
          </a:p>
          <a:p>
            <a:r>
              <a:rPr lang="en-US" sz="2000" dirty="0" smtClean="0">
                <a:latin typeface="Times New Roman" pitchFamily="18" charset="0"/>
                <a:cs typeface="Times New Roman" pitchFamily="18" charset="0"/>
              </a:rPr>
              <a:t>We are committed to maximizing the learning potential of children who are eager to learn </a:t>
            </a:r>
          </a:p>
          <a:p>
            <a:r>
              <a:rPr lang="en-US" sz="2000" dirty="0" smtClean="0">
                <a:latin typeface="Times New Roman" pitchFamily="18" charset="0"/>
                <a:cs typeface="Times New Roman" pitchFamily="18" charset="0"/>
              </a:rPr>
              <a:t>Of 102 people who were sampled, </a:t>
            </a:r>
          </a:p>
          <a:p>
            <a:pPr>
              <a:buNone/>
            </a:pPr>
            <a:r>
              <a:rPr lang="en-US" sz="2000" dirty="0" smtClean="0">
                <a:latin typeface="Times New Roman" pitchFamily="18" charset="0"/>
                <a:cs typeface="Times New Roman" pitchFamily="18" charset="0"/>
              </a:rPr>
              <a:t> 	75% of our respondents stated that </a:t>
            </a:r>
          </a:p>
          <a:p>
            <a:pPr>
              <a:buNone/>
            </a:pPr>
            <a:r>
              <a:rPr lang="en-US" sz="2000" dirty="0" smtClean="0">
                <a:latin typeface="Times New Roman" pitchFamily="18" charset="0"/>
                <a:cs typeface="Times New Roman" pitchFamily="18" charset="0"/>
              </a:rPr>
              <a:t>	Reading is for both “fun” and for </a:t>
            </a:r>
          </a:p>
          <a:p>
            <a:pPr>
              <a:buNone/>
            </a:pPr>
            <a:r>
              <a:rPr lang="en-US" sz="2000" dirty="0" smtClean="0">
                <a:latin typeface="Times New Roman" pitchFamily="18" charset="0"/>
                <a:cs typeface="Times New Roman" pitchFamily="18" charset="0"/>
              </a:rPr>
              <a:t>	“learning”</a:t>
            </a:r>
          </a:p>
          <a:p>
            <a:r>
              <a:rPr lang="en-US" sz="2000" dirty="0" smtClean="0">
                <a:latin typeface="Times New Roman" pitchFamily="18" charset="0"/>
                <a:cs typeface="Times New Roman" pitchFamily="18" charset="0"/>
              </a:rPr>
              <a:t>We found that there was a correlation</a:t>
            </a:r>
          </a:p>
          <a:p>
            <a:pPr>
              <a:buNone/>
            </a:pPr>
            <a:r>
              <a:rPr lang="en-US" sz="2000" dirty="0" smtClean="0">
                <a:latin typeface="Times New Roman" pitchFamily="18" charset="0"/>
                <a:cs typeface="Times New Roman" pitchFamily="18" charset="0"/>
              </a:rPr>
              <a:t>	between those that said if more books</a:t>
            </a:r>
          </a:p>
          <a:p>
            <a:pPr>
              <a:buNone/>
            </a:pPr>
            <a:r>
              <a:rPr lang="en-US" sz="2000" dirty="0" smtClean="0">
                <a:latin typeface="Times New Roman" pitchFamily="18" charset="0"/>
                <a:cs typeface="Times New Roman" pitchFamily="18" charset="0"/>
              </a:rPr>
              <a:t>	were available to them, they would </a:t>
            </a:r>
          </a:p>
          <a:p>
            <a:pPr>
              <a:buNone/>
            </a:pPr>
            <a:r>
              <a:rPr lang="en-US" sz="2000" dirty="0" smtClean="0">
                <a:latin typeface="Times New Roman" pitchFamily="18" charset="0"/>
                <a:cs typeface="Times New Roman" pitchFamily="18" charset="0"/>
              </a:rPr>
              <a:t>	read to their children more often</a:t>
            </a:r>
          </a:p>
        </p:txBody>
      </p:sp>
      <p:graphicFrame>
        <p:nvGraphicFramePr>
          <p:cNvPr id="6" name="Chart 5"/>
          <p:cNvGraphicFramePr/>
          <p:nvPr/>
        </p:nvGraphicFramePr>
        <p:xfrm>
          <a:off x="4953000" y="2819400"/>
          <a:ext cx="3829050" cy="3562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anose="02020603050405020304" pitchFamily="18" charset="0"/>
                <a:cs typeface="Times New Roman" panose="02020603050405020304" pitchFamily="18" charset="0"/>
              </a:rPr>
              <a:t>Executive Summary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686800" cy="4525963"/>
          </a:xfrm>
        </p:spPr>
        <p:txBody>
          <a:bodyPr>
            <a:normAutofit/>
          </a:bodyPr>
          <a:lstStyle/>
          <a:p>
            <a:r>
              <a:rPr lang="en-US" sz="2400" dirty="0" smtClean="0">
                <a:latin typeface="Times New Roman" pitchFamily="18" charset="0"/>
                <a:cs typeface="Times New Roman" pitchFamily="18" charset="0"/>
              </a:rPr>
              <a:t>Our mission was to access books through different channels who were willing to donate</a:t>
            </a:r>
          </a:p>
          <a:p>
            <a:r>
              <a:rPr lang="en-US" sz="2400" dirty="0" smtClean="0">
                <a:latin typeface="Times New Roman" pitchFamily="18" charset="0"/>
                <a:cs typeface="Times New Roman" pitchFamily="18" charset="0"/>
              </a:rPr>
              <a:t>We then turn those books over to families to enable them to sustain a healthy reading environment </a:t>
            </a:r>
          </a:p>
          <a:p>
            <a:r>
              <a:rPr lang="en-US" sz="2400" dirty="0" smtClean="0">
                <a:latin typeface="Times New Roman" pitchFamily="18" charset="0"/>
                <a:cs typeface="Times New Roman" pitchFamily="18" charset="0"/>
              </a:rPr>
              <a:t>We do believe that this project will </a:t>
            </a:r>
          </a:p>
          <a:p>
            <a:pPr>
              <a:buNone/>
            </a:pPr>
            <a:r>
              <a:rPr lang="en-US" sz="2400" dirty="0" smtClean="0">
                <a:latin typeface="Times New Roman" pitchFamily="18" charset="0"/>
                <a:cs typeface="Times New Roman" pitchFamily="18" charset="0"/>
              </a:rPr>
              <a:t>	serve a population of under privileged </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families and that getting their parents </a:t>
            </a:r>
          </a:p>
          <a:p>
            <a:pPr>
              <a:buNone/>
            </a:pPr>
            <a:r>
              <a:rPr lang="en-US" sz="2400" dirty="0" smtClean="0">
                <a:latin typeface="Times New Roman" pitchFamily="18" charset="0"/>
                <a:cs typeface="Times New Roman" pitchFamily="18" charset="0"/>
              </a:rPr>
              <a:t>	involved will encourage a new vision </a:t>
            </a:r>
          </a:p>
          <a:p>
            <a:pPr>
              <a:buNone/>
            </a:pPr>
            <a:r>
              <a:rPr lang="en-US" sz="2400" dirty="0" smtClean="0">
                <a:latin typeface="Times New Roman" pitchFamily="18" charset="0"/>
                <a:cs typeface="Times New Roman" pitchFamily="18" charset="0"/>
              </a:rPr>
              <a:t>	of what the power of reading can do</a:t>
            </a:r>
          </a:p>
          <a:p>
            <a:pPr>
              <a:buNone/>
            </a:pPr>
            <a:endParaRPr lang="en-US" sz="2400" dirty="0">
              <a:latin typeface="Times New Roman" pitchFamily="18" charset="0"/>
              <a:cs typeface="Times New Roman" pitchFamily="18" charset="0"/>
            </a:endParaRPr>
          </a:p>
        </p:txBody>
      </p:sp>
      <p:pic>
        <p:nvPicPr>
          <p:cNvPr id="6" name="Picture 5" descr="father-reading-with-children.jpg"/>
          <p:cNvPicPr>
            <a:picLocks noChangeAspect="1"/>
          </p:cNvPicPr>
          <p:nvPr/>
        </p:nvPicPr>
        <p:blipFill>
          <a:blip r:embed="rId2" cstate="print"/>
          <a:stretch>
            <a:fillRect/>
          </a:stretch>
        </p:blipFill>
        <p:spPr>
          <a:xfrm>
            <a:off x="5715000" y="3276600"/>
            <a:ext cx="2971800" cy="3124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a:latin typeface="Times New Roman" pitchFamily="18" charset="0"/>
                <a:cs typeface="Times New Roman" pitchFamily="18" charset="0"/>
              </a:rPr>
              <a:t>Executive Summary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2448267" cy="18004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2116137" cy="182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63162"/>
            <a:ext cx="2249487" cy="1639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657600"/>
            <a:ext cx="2401887" cy="190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3198" y="1524000"/>
            <a:ext cx="18454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3198" y="3733800"/>
            <a:ext cx="1968895" cy="182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1" y="6096000"/>
            <a:ext cx="7964486"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You can see it doesn’t matter how young or old, children love to read!</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95550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latin typeface="Times New Roman" pitchFamily="18" charset="0"/>
                <a:cs typeface="Times New Roman" pitchFamily="18" charset="0"/>
              </a:rPr>
              <a:t>Analysis</a:t>
            </a:r>
            <a:r>
              <a:rPr lang="en-US" b="1" dirty="0" smtClean="0"/>
              <a:t> of Findings</a:t>
            </a:r>
            <a:endParaRPr lang="en-US" b="1" dirty="0"/>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dirty="0"/>
              <a:t/>
            </a:r>
            <a:br>
              <a:rPr lang="en-US" dirty="0"/>
            </a:br>
            <a:r>
              <a:rPr lang="en-US" sz="12800" dirty="0"/>
              <a:t/>
            </a:r>
            <a:br>
              <a:rPr lang="en-US" sz="12800" dirty="0"/>
            </a:br>
            <a:endParaRPr lang="en-US" dirty="0"/>
          </a:p>
        </p:txBody>
      </p:sp>
    </p:spTree>
    <p:extLst>
      <p:ext uri="{BB962C8B-B14F-4D97-AF65-F5344CB8AC3E}">
        <p14:creationId xmlns:p14="http://schemas.microsoft.com/office/powerpoint/2010/main" val="327441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 y="46148"/>
            <a:ext cx="8686800" cy="6735651"/>
          </a:xfrm>
          <a:prstGeom prst="rect">
            <a:avLst/>
          </a:prstGeom>
        </p:spPr>
      </p:pic>
      <p:sp>
        <p:nvSpPr>
          <p:cNvPr id="2" name="Title 1"/>
          <p:cNvSpPr>
            <a:spLocks noGrp="1"/>
          </p:cNvSpPr>
          <p:nvPr>
            <p:ph type="title"/>
          </p:nvPr>
        </p:nvSpPr>
        <p:spPr>
          <a:solidFill>
            <a:srgbClr val="FF0000"/>
          </a:solidFill>
        </p:spPr>
        <p:txBody>
          <a:bodyPr/>
          <a:lstStyle/>
          <a:p>
            <a:r>
              <a:rPr lang="en-US" b="1" dirty="0">
                <a:latin typeface="Times New Roman" panose="02020603050405020304" pitchFamily="18" charset="0"/>
                <a:cs typeface="Times New Roman" panose="02020603050405020304" pitchFamily="18" charset="0"/>
              </a:rPr>
              <a:t>Literacy statics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sz="2400" dirty="0">
                <a:latin typeface="Times New Roman" panose="02020603050405020304" pitchFamily="18" charset="0"/>
                <a:cs typeface="Times New Roman" panose="02020603050405020304" pitchFamily="18" charset="0"/>
              </a:rPr>
              <a:t>80% of preschool and after-school programs serving low-income populations have no age-appropriate books for their children</a:t>
            </a:r>
            <a:r>
              <a:rPr lang="en-US" sz="2400" dirty="0" smtClean="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The most successful way to improve the reading achievement of low-income children is to increase their access to print.</a:t>
            </a:r>
          </a:p>
          <a:p>
            <a:pPr lvl="0"/>
            <a:r>
              <a:rPr lang="en-US" sz="2400" dirty="0">
                <a:latin typeface="Times New Roman" panose="02020603050405020304" pitchFamily="18" charset="0"/>
                <a:cs typeface="Times New Roman" panose="02020603050405020304" pitchFamily="18" charset="0"/>
              </a:rPr>
              <a:t> Creating a steady stream of new, age-appropriate books has been shown to nearly triple interest in reading within months.</a:t>
            </a:r>
          </a:p>
          <a:p>
            <a:pPr lvl="0"/>
            <a:r>
              <a:rPr lang="en-US" sz="2400" dirty="0">
                <a:latin typeface="Times New Roman" panose="02020603050405020304" pitchFamily="18" charset="0"/>
                <a:cs typeface="Times New Roman" panose="02020603050405020304" pitchFamily="18" charset="0"/>
              </a:rPr>
              <a:t> By the age of 2, children who are read to regularly display greater language comprehension, larger vocabularies, and higher cognitive skills than their peers.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6033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175</TotalTime>
  <Words>338</Words>
  <Application>Microsoft Office PowerPoint</Application>
  <PresentationFormat>On-screen Show (4:3)</PresentationFormat>
  <Paragraphs>47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Head Start</vt:lpstr>
      <vt:lpstr>Collected 200 Book!</vt:lpstr>
      <vt:lpstr>Trip to Head Start</vt:lpstr>
      <vt:lpstr>Executive Summary</vt:lpstr>
      <vt:lpstr>Executive Summary</vt:lpstr>
      <vt:lpstr>Executive Summary</vt:lpstr>
      <vt:lpstr>Analysis of Findings</vt:lpstr>
      <vt:lpstr>Literacy statics </vt:lpstr>
      <vt:lpstr>PowerPoint Presentation</vt:lpstr>
      <vt:lpstr>Questionnaire Results</vt:lpstr>
      <vt:lpstr>Conclusion &amp; Recommend </vt:lpstr>
      <vt:lpstr>Conclusion &amp; Recommend </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Rebecca Lomas</dc:creator>
  <cp:lastModifiedBy>Cyndi</cp:lastModifiedBy>
  <cp:revision>20</cp:revision>
  <dcterms:created xsi:type="dcterms:W3CDTF">2013-04-28T02:34:30Z</dcterms:created>
  <dcterms:modified xsi:type="dcterms:W3CDTF">2013-04-30T04:31:10Z</dcterms:modified>
</cp:coreProperties>
</file>